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558" r:id="rId2"/>
    <p:sldId id="531" r:id="rId3"/>
    <p:sldId id="586" r:id="rId4"/>
    <p:sldId id="575" r:id="rId5"/>
    <p:sldId id="563" r:id="rId6"/>
    <p:sldId id="577" r:id="rId7"/>
    <p:sldId id="590" r:id="rId8"/>
    <p:sldId id="578" r:id="rId9"/>
    <p:sldId id="579" r:id="rId10"/>
    <p:sldId id="580" r:id="rId11"/>
    <p:sldId id="589" r:id="rId12"/>
    <p:sldId id="581" r:id="rId13"/>
    <p:sldId id="582" r:id="rId14"/>
    <p:sldId id="569" r:id="rId15"/>
    <p:sldId id="570" r:id="rId16"/>
    <p:sldId id="583" r:id="rId17"/>
    <p:sldId id="591" r:id="rId18"/>
    <p:sldId id="592" r:id="rId19"/>
    <p:sldId id="564" r:id="rId20"/>
    <p:sldId id="584" r:id="rId21"/>
    <p:sldId id="587" r:id="rId22"/>
    <p:sldId id="585" r:id="rId23"/>
    <p:sldId id="588" r:id="rId24"/>
    <p:sldId id="40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FC00"/>
    <a:srgbClr val="002060"/>
    <a:srgbClr val="195979"/>
    <a:srgbClr val="FFC83D"/>
    <a:srgbClr val="FFFF00"/>
    <a:srgbClr val="EA6B66"/>
    <a:srgbClr val="00994D"/>
    <a:srgbClr val="007FFF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3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62246-8680-4D4D-A3BD-0C5BFD468F61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DA40C-4CFC-4D50-9A03-F1D1224C1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54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1D77-3ABE-38BF-B7C3-14989A6F2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53CA9-6ED7-3E15-376B-07736DEF7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A11C3-3334-5063-CC6D-DB12FF347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B980B-64CA-9093-9BFD-AA244B58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2C3FC-709A-049B-F8AC-A84A38AB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9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B7CC-D1DF-8402-05CD-408D973D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E2AF8-7D69-8083-9665-CBC50EF0E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28C92-848E-7ACE-5612-E0B2C027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9D5A-A351-1A4A-FC87-403669DFF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931C7-44A0-A71C-0335-FAA9C59AE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1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E5C6CC-BE2C-5CEF-4FEB-CC4CBF036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A8564-E15D-5FBE-63D3-BED8D2C7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6AA1-55DF-FE30-1264-BEDB2CF81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A07-C1A2-53FB-88FD-0E7C9108B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2195F-069D-91D9-F576-AD9704D3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0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C4EF-9466-F84E-C8C2-939AE2A6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44F28-9CD9-CB3C-2ED6-C649DE077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CB9FE-8444-CB0B-B3A1-1A29B9D82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85928-9D3F-1205-E206-1579E8D48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E4F71-C0B3-FF9B-4796-5298836A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72E20-6BFF-0813-8C48-B84739AB3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4653B-3E11-1D09-C653-A0A6DDCC8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C7774-963D-4A97-988F-43DEE296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92780-2D80-FAD5-33E5-A0A340C5F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5EDFA-A0F9-7513-AB08-04A562748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C943-AF42-82C7-B01E-4F0A76F2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E2C0E-95FB-80ED-727F-0759AE3F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58735-866E-8DDA-DCEF-8AD526B9B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2F1DF-38B4-5FF5-7993-87B116FD1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7BE09-A63A-9E92-6149-852F96AC5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D9DAF-1A93-B8D3-2311-D0EF80597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9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2B4C5-35EB-F51D-B1D0-A91F7265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484EF-EA6F-1539-71CE-E16A5672B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BF5D-78A7-6506-71DD-F0359CDB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226723-BB6D-B522-84A1-7B4A3C8D1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79E79-92E9-289E-A8B5-8E78E1671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6562A5-3B4B-A153-3F7F-BF7A34764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D8F1D4-A09A-EE22-E671-0EF5F9A10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5DA612-A528-F1B8-0AA0-9AFE4C0C1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0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BE522-F5B4-B20E-F02E-62E27A6E4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1D3F8-29A1-9A9B-9135-EC7992CD6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170FE-48AE-7F32-4CF0-BDFA12811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7F5D0-FCFA-347C-6BB2-2B6CE2B9E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5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88693-7619-0619-624F-DA693D25F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ED4586-D6D3-1F39-D9BD-81B99A12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5A587-5A95-D242-5C42-57D163F20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01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54C56-54A7-BA47-2CDF-1549C18C1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79A9-8408-A31B-A983-16756B130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0F4D5-64C1-9FE1-6AE9-9DABCE7BF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99BF2-5177-2A26-24A2-307517C98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200A-7F75-D42A-2169-EBF235FFA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09896-4D6C-B437-4E82-6FAA302B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38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BEBD-7710-4394-EBF1-1DB5A39C8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8FFED5-37A4-F6A9-F1D4-FD199D705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CEDA1-98BF-5C08-7125-E4FA93001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E6A75-A6D5-94F7-8DD0-9CCF8211F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78D26-C6C0-1CE6-A085-EA9743C4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07230-2147-96CD-8094-588A324A8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7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E7D1F-DB6D-5A30-5C01-7EB57262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2ED89-E80F-E359-52C2-D0160F811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48745-0EC5-38F9-644F-F839C8C53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2060"/>
                </a:solidFill>
              </a:defRPr>
            </a:lvl1pPr>
          </a:lstStyle>
          <a:p>
            <a:fld id="{DE15CBC1-10D1-4E1D-B7D3-1A6D6027583C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A0D8A-7823-BA5D-CAF1-BEA2C95437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2060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B159D-9A79-3B21-F22F-621E3A172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2BEF4D1B-0DAD-4708-B884-1FAAE8429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060"/>
          </a:solidFill>
          <a:latin typeface="Avenir Next LT Pro" panose="020B05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ggingface.co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4000">
              <a:srgbClr val="195979"/>
            </a:gs>
            <a:gs pos="40000">
              <a:srgbClr val="071C27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D082-5364-76A3-B949-AFCDD7830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1341" y="891652"/>
            <a:ext cx="10369319" cy="1796130"/>
          </a:xfrm>
        </p:spPr>
        <p:txBody>
          <a:bodyPr anchor="b">
            <a:normAutofit/>
          </a:bodyPr>
          <a:lstStyle/>
          <a:p>
            <a:r>
              <a:rPr lang="en-US" sz="3600" b="1" dirty="0">
                <a:solidFill>
                  <a:srgbClr val="ECFC00"/>
                </a:solidFill>
                <a:latin typeface="+mn-lt"/>
              </a:rPr>
              <a:t>Part III </a:t>
            </a:r>
            <a:r>
              <a:rPr lang="en-US" sz="3600" b="1" dirty="0">
                <a:solidFill>
                  <a:srgbClr val="FFFFFF"/>
                </a:solidFill>
                <a:latin typeface="+mn-lt"/>
              </a:rPr>
              <a:t>– NLP with Hugging Face's ecosystem</a:t>
            </a:r>
            <a:br>
              <a:rPr lang="en-US" sz="3600" b="1" dirty="0">
                <a:solidFill>
                  <a:srgbClr val="FFFFFF"/>
                </a:solidFill>
                <a:latin typeface="+mn-lt"/>
              </a:rPr>
            </a:br>
            <a:endParaRPr lang="en-US" sz="3600" b="1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CEA87-31BA-A370-0E62-85B56E1108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7583" y="3222771"/>
            <a:ext cx="2556834" cy="453302"/>
          </a:xfrm>
          <a:noFill/>
        </p:spPr>
        <p:txBody>
          <a:bodyPr>
            <a:normAutofit/>
          </a:bodyPr>
          <a:lstStyle/>
          <a:p>
            <a:r>
              <a:rPr lang="en-US" dirty="0">
                <a:gradFill>
                  <a:gsLst>
                    <a:gs pos="29000">
                      <a:srgbClr val="00B0F0"/>
                    </a:gs>
                    <a:gs pos="85000">
                      <a:srgbClr val="ECFC00"/>
                    </a:gs>
                  </a:gsLst>
                  <a:lin ang="2700000" scaled="0"/>
                </a:gradFill>
              </a:rPr>
              <a:t>Quang Duong</a:t>
            </a:r>
          </a:p>
        </p:txBody>
      </p:sp>
      <p:pic>
        <p:nvPicPr>
          <p:cNvPr id="6" name="Picture 5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9FF1BCE5-18F3-765E-A7D6-41E81B0ED1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389534" y="4726699"/>
            <a:ext cx="1412931" cy="123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001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Spaces</a:t>
            </a:r>
          </a:p>
        </p:txBody>
      </p:sp>
      <p:pic>
        <p:nvPicPr>
          <p:cNvPr id="6" name="Picture 5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46C7D16-6A0B-9153-4199-93C1616C17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68ABBC-298F-4455-F8DF-FE794E128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856" y="1391723"/>
            <a:ext cx="9118289" cy="546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152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AFB59-D766-8226-EEB2-B16C3EE63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73B0B-1E5A-3AF8-2AF4-3ED718C79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For models</a:t>
            </a:r>
          </a:p>
          <a:p>
            <a:pPr lvl="1"/>
            <a:r>
              <a:rPr lang="en-US" dirty="0"/>
              <a:t> </a:t>
            </a:r>
            <a:r>
              <a:rPr lang="en-US" b="1" dirty="0"/>
              <a:t>Transformers</a:t>
            </a:r>
          </a:p>
          <a:p>
            <a:r>
              <a:rPr lang="en-US" dirty="0"/>
              <a:t> For datasets</a:t>
            </a:r>
          </a:p>
          <a:p>
            <a:pPr lvl="1"/>
            <a:r>
              <a:rPr lang="en-US" dirty="0"/>
              <a:t> </a:t>
            </a:r>
            <a:r>
              <a:rPr lang="en-US" b="1" dirty="0"/>
              <a:t>Datasets</a:t>
            </a:r>
          </a:p>
          <a:p>
            <a:r>
              <a:rPr lang="en-US" dirty="0"/>
              <a:t> For evaluation</a:t>
            </a:r>
          </a:p>
          <a:p>
            <a:pPr lvl="1"/>
            <a:r>
              <a:rPr lang="en-US" dirty="0"/>
              <a:t> </a:t>
            </a:r>
            <a:r>
              <a:rPr lang="en-US" b="1" dirty="0"/>
              <a:t>Evaluate</a:t>
            </a:r>
          </a:p>
          <a:p>
            <a:r>
              <a:rPr lang="en-US" dirty="0"/>
              <a:t> And many more</a:t>
            </a:r>
          </a:p>
          <a:p>
            <a:pPr lvl="1"/>
            <a:r>
              <a:rPr lang="en-US" dirty="0"/>
              <a:t> Accelerate, PEFT, etc.</a:t>
            </a:r>
          </a:p>
          <a:p>
            <a:pPr lvl="1"/>
            <a:endParaRPr lang="en-US" dirty="0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0AB72129-7ADA-E400-001B-CD3593C324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238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Docs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2A4257-F723-9474-A0EA-178D6C56C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337" y="1392195"/>
            <a:ext cx="9277325" cy="5465805"/>
          </a:xfrm>
          <a:prstGeom prst="rect">
            <a:avLst/>
          </a:prstGeom>
        </p:spPr>
      </p:pic>
      <p:pic>
        <p:nvPicPr>
          <p:cNvPr id="7" name="Picture 6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201FF101-EAC8-883D-A3B9-B71E567AFA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897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F880AA-DFA3-A67F-7F2F-CA0F122D8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4608"/>
            <a:ext cx="12192000" cy="41801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2C19807-D84E-397D-D5B0-94129B882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Transformers</a:t>
            </a:r>
          </a:p>
        </p:txBody>
      </p:sp>
      <p:pic>
        <p:nvPicPr>
          <p:cNvPr id="11" name="Picture 10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EC3E4360-8160-87E1-FACB-C97E4141A1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5B67E1-0AAF-AE92-F63A-6C4433267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36802"/>
            <a:ext cx="12192000" cy="319348"/>
          </a:xfrm>
          <a:prstGeom prst="rect">
            <a:avLst/>
          </a:prstGeom>
        </p:spPr>
      </p:pic>
      <p:pic>
        <p:nvPicPr>
          <p:cNvPr id="2" name="Picture 8" descr="pypi · GitHub Topics · GitHub">
            <a:extLst>
              <a:ext uri="{FF2B5EF4-FFF2-40B4-BE49-F238E27FC236}">
                <a16:creationId xmlns:a16="http://schemas.microsoft.com/office/drawing/2014/main" id="{266D09A3-C2D9-63AB-249C-D3486FE999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371656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0966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8EFBA-0B52-8324-C545-CBC348C9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2685E1-9196-62AD-11F8-2E9226D60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5950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 Simplicity</a:t>
            </a:r>
          </a:p>
          <a:p>
            <a:pPr lvl="1"/>
            <a:r>
              <a:rPr lang="en-US" dirty="0"/>
              <a:t> </a:t>
            </a:r>
            <a:r>
              <a:rPr lang="en-US" sz="2400" dirty="0"/>
              <a:t>A standardized interface to a wide range of transformer models </a:t>
            </a:r>
          </a:p>
          <a:p>
            <a:r>
              <a:rPr lang="en-US" dirty="0"/>
              <a:t>Adaptability</a:t>
            </a:r>
          </a:p>
          <a:p>
            <a:pPr lvl="1"/>
            <a:r>
              <a:rPr lang="en-US" sz="2400" dirty="0"/>
              <a:t>Implementing code and tools to adapt transformer models to new use cases</a:t>
            </a:r>
          </a:p>
          <a:p>
            <a:r>
              <a:rPr lang="en-US" dirty="0"/>
              <a:t>Deep learning frameworks</a:t>
            </a:r>
          </a:p>
          <a:p>
            <a:pPr lvl="1"/>
            <a:r>
              <a:rPr lang="en-US" sz="2000" dirty="0" err="1"/>
              <a:t>PyTorch</a:t>
            </a:r>
            <a:r>
              <a:rPr lang="en-US" sz="2000" dirty="0"/>
              <a:t>, TensorFlow, and JAX.</a:t>
            </a:r>
          </a:p>
          <a:p>
            <a:pPr lvl="1"/>
            <a:r>
              <a:rPr lang="en-US" sz="2000" dirty="0"/>
              <a:t>Easily switch between them</a:t>
            </a:r>
          </a:p>
          <a:p>
            <a:r>
              <a:rPr lang="en-US" dirty="0"/>
              <a:t>Task-specific heads</a:t>
            </a:r>
          </a:p>
          <a:p>
            <a:pPr lvl="1"/>
            <a:r>
              <a:rPr lang="en-US" sz="2400" dirty="0"/>
              <a:t>Easily fine-tune transformers on downstream tasks, such as text classification, summarization, name entity recognition, question answering, etc.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595E6F-E0C8-9BD1-5FAD-932C6AFCB546}"/>
              </a:ext>
            </a:extLst>
          </p:cNvPr>
          <p:cNvSpPr txBox="1"/>
          <p:nvPr/>
        </p:nvSpPr>
        <p:spPr>
          <a:xfrm>
            <a:off x="6777547" y="582067"/>
            <a:ext cx="5414453" cy="569386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necessary libraries from Hugging Face's transformers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transformers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AutoTokenizer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AutoModelForSequenceClassification</a:t>
            </a:r>
            <a:r>
              <a:rPr lang="en-US" sz="1400" dirty="0">
                <a:solidFill>
                  <a:srgbClr val="FFFFFF"/>
                </a:solidFill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pipeline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model name, e.g. a pre-trained BERT model for multilingual sentiment analysis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nlptown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bert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-base-multilingual-uncased-sentiment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pre-trained model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AutoModelForSequenceClassification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from_pretrained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pre-trained tokenizer associated with the model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tokenizer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AutoTokenizer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from_pretrained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Create a pipeline for sentiment analysis, using the specified model and tokenizer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classifier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pipeline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sentiment-analysis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tokenizer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tokenizer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Use the classifier to analyze the sentiment of a text string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classifier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We are very happy to show you the 🤗 Transformers library.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41A408-FDA4-5F06-6BF4-9A8EB04DC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547" y="6354762"/>
            <a:ext cx="3810000" cy="276225"/>
          </a:xfrm>
          <a:prstGeom prst="rect">
            <a:avLst/>
          </a:prstGeom>
        </p:spPr>
      </p:pic>
      <p:pic>
        <p:nvPicPr>
          <p:cNvPr id="3" name="Picture 8" descr="pypi · GitHub Topics · GitHub">
            <a:extLst>
              <a:ext uri="{FF2B5EF4-FFF2-40B4-BE49-F238E27FC236}">
                <a16:creationId xmlns:a16="http://schemas.microsoft.com/office/drawing/2014/main" id="{28A454C4-E180-0D49-F9C2-881C56FEEE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371656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FC2E363-A3AC-D7C6-618A-E6C425ABC5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921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E37E11-21C5-FBC8-E6E9-37E9AA316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962" y="1728992"/>
            <a:ext cx="11024075" cy="49764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29AEAF-5984-6AC7-E2DD-91B810C40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  <p:pic>
        <p:nvPicPr>
          <p:cNvPr id="3" name="Picture 8" descr="pypi · GitHub Topics · GitHub">
            <a:extLst>
              <a:ext uri="{FF2B5EF4-FFF2-40B4-BE49-F238E27FC236}">
                <a16:creationId xmlns:a16="http://schemas.microsoft.com/office/drawing/2014/main" id="{578486D4-7311-EC82-B03B-EF16660A6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E5A50E8F-7B0D-81D6-F812-3A94340113E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335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794A-26E6-2ECA-FC68-5F75D5F41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5508" cy="442135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 Standardized dataset interface</a:t>
            </a:r>
          </a:p>
          <a:p>
            <a:pPr lvl="1"/>
            <a:r>
              <a:rPr lang="en-US" dirty="0"/>
              <a:t>Standardized interface for thousands of datasets that can be found on the Hub</a:t>
            </a:r>
          </a:p>
          <a:p>
            <a:r>
              <a:rPr lang="en-US" dirty="0"/>
              <a:t> Smart caching</a:t>
            </a:r>
          </a:p>
          <a:p>
            <a:pPr lvl="1"/>
            <a:r>
              <a:rPr lang="en-US" dirty="0"/>
              <a:t>Do not have to redo the reprocessing each time running code</a:t>
            </a:r>
          </a:p>
          <a:p>
            <a:r>
              <a:rPr lang="en-US" dirty="0"/>
              <a:t> Memory mapping</a:t>
            </a:r>
          </a:p>
          <a:p>
            <a:pPr lvl="1"/>
            <a:r>
              <a:rPr lang="en-US" dirty="0"/>
              <a:t>Store the contents of a file in virtual memory and enable multiple processes to modify a file more efficiently</a:t>
            </a:r>
          </a:p>
          <a:p>
            <a:r>
              <a:rPr lang="en-US" dirty="0"/>
              <a:t>Panda, </a:t>
            </a:r>
            <a:r>
              <a:rPr lang="en-US" dirty="0" err="1"/>
              <a:t>Numpy</a:t>
            </a:r>
            <a:r>
              <a:rPr lang="en-US" dirty="0"/>
              <a:t> friendly</a:t>
            </a:r>
          </a:p>
          <a:p>
            <a:pPr lvl="1"/>
            <a:r>
              <a:rPr lang="en-US" dirty="0"/>
              <a:t> Be interoperable with popular frameworks like Pandas and NumPy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CB79C-112E-C21A-3F43-5FE9B00950E7}"/>
              </a:ext>
            </a:extLst>
          </p:cNvPr>
          <p:cNvSpPr txBox="1"/>
          <p:nvPr/>
        </p:nvSpPr>
        <p:spPr>
          <a:xfrm>
            <a:off x="6502112" y="73065"/>
            <a:ext cx="5423731" cy="375487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function from the datasets library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datasets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load_dataset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name of the dataset we want to load. In this case, it's the "emotion"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dataset_name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emotion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Use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function to load the specified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loaded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first sample from the 'train' split of the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BB33-ED5A-E1F0-6351-099BBDFC1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112" y="3913905"/>
            <a:ext cx="3414198" cy="2871030"/>
          </a:xfrm>
          <a:prstGeom prst="rect">
            <a:avLst/>
          </a:prstGeom>
        </p:spPr>
      </p:pic>
      <p:pic>
        <p:nvPicPr>
          <p:cNvPr id="8" name="Picture 8" descr="pypi · GitHub Topics · GitHub">
            <a:extLst>
              <a:ext uri="{FF2B5EF4-FFF2-40B4-BE49-F238E27FC236}">
                <a16:creationId xmlns:a16="http://schemas.microsoft.com/office/drawing/2014/main" id="{794A7830-85C2-DF62-1BD6-3D30537C5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51AAA21-FC21-9A3F-F250-0D30D5C9E2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64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</a:t>
            </a:r>
          </a:p>
        </p:txBody>
      </p:sp>
      <p:pic>
        <p:nvPicPr>
          <p:cNvPr id="6" name="Picture 8" descr="pypi · GitHub Topics · GitHub">
            <a:extLst>
              <a:ext uri="{FF2B5EF4-FFF2-40B4-BE49-F238E27FC236}">
                <a16:creationId xmlns:a16="http://schemas.microsoft.com/office/drawing/2014/main" id="{DD6363E1-8863-E2E8-3854-358D76E2F9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29AEAF-5984-6AC7-E2DD-91B810C40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DA2E30CB-F2FB-BB11-183A-B67D16F028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2F5B7F-53AD-D9E0-31E7-38E19D67A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77737"/>
            <a:ext cx="12192000" cy="471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794A-26E6-2ECA-FC68-5F75D5F41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5508" cy="4421352"/>
          </a:xfrm>
        </p:spPr>
        <p:txBody>
          <a:bodyPr>
            <a:normAutofit/>
          </a:bodyPr>
          <a:lstStyle/>
          <a:p>
            <a:r>
              <a:rPr lang="en-US" dirty="0"/>
              <a:t> Evaluate models in a consistent and reproducible way</a:t>
            </a:r>
          </a:p>
          <a:p>
            <a:pPr lvl="1"/>
            <a:r>
              <a:rPr lang="en-US" dirty="0"/>
              <a:t>On local machine or in a distributed training setup</a:t>
            </a:r>
          </a:p>
          <a:p>
            <a:r>
              <a:rPr lang="en-US" dirty="0"/>
              <a:t> Access to a wide range of evaluation tools</a:t>
            </a:r>
          </a:p>
          <a:p>
            <a:pPr lvl="1"/>
            <a:r>
              <a:rPr lang="en-US" dirty="0"/>
              <a:t> Metrics</a:t>
            </a:r>
          </a:p>
          <a:p>
            <a:pPr lvl="1"/>
            <a:r>
              <a:rPr lang="en-US" dirty="0"/>
              <a:t> Comparison</a:t>
            </a:r>
          </a:p>
          <a:p>
            <a:pPr lvl="1"/>
            <a:r>
              <a:rPr lang="en-US" dirty="0"/>
              <a:t> Measurement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CB79C-112E-C21A-3F43-5FE9B00950E7}"/>
              </a:ext>
            </a:extLst>
          </p:cNvPr>
          <p:cNvSpPr txBox="1"/>
          <p:nvPr/>
        </p:nvSpPr>
        <p:spPr>
          <a:xfrm>
            <a:off x="6638845" y="722546"/>
            <a:ext cx="5423731" cy="504753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the load function from the evaluate module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evaluate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load</a:t>
            </a: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SQuAD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(Stanford Question Answering Dataset) metric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squad_metric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EFFFF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squad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predictions. </a:t>
            </a: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predictions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prediction_text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2024'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12e13ze1r13e1t3156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}]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references </a:t>
            </a: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references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answers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answer_start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97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2024'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]},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12e13ze1r13e1t3156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}]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Compute the metric for the given predictions and references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results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squad_metric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EFFFF"/>
                </a:solidFill>
                <a:effectLst/>
                <a:latin typeface="Consolas" panose="020B0609020204030204" pitchFamily="49" charset="0"/>
              </a:rPr>
              <a:t>compute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(predictions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predictions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results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results</a:t>
            </a:r>
          </a:p>
        </p:txBody>
      </p:sp>
      <p:pic>
        <p:nvPicPr>
          <p:cNvPr id="8" name="Picture 8" descr="pypi · GitHub Topics · GitHub">
            <a:extLst>
              <a:ext uri="{FF2B5EF4-FFF2-40B4-BE49-F238E27FC236}">
                <a16:creationId xmlns:a16="http://schemas.microsoft.com/office/drawing/2014/main" id="{794A7830-85C2-DF62-1BD6-3D30537C5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51AAA21-FC21-9A3F-F250-0D30D5C9E2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7A6140-CF6B-A3A6-8806-5E1CD01D6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845" y="6021549"/>
            <a:ext cx="2705100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0182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09F80-FA9C-FCC6-8543-7D55B9011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72088" cy="1325563"/>
          </a:xfrm>
        </p:spPr>
        <p:txBody>
          <a:bodyPr/>
          <a:lstStyle/>
          <a:p>
            <a:r>
              <a:rPr lang="en-US" dirty="0"/>
              <a:t>Fine-tune a pre-trained LM with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E3AA38-0661-0BBC-D4CC-75DCBAB9BC04}"/>
              </a:ext>
            </a:extLst>
          </p:cNvPr>
          <p:cNvSpPr/>
          <p:nvPr/>
        </p:nvSpPr>
        <p:spPr>
          <a:xfrm>
            <a:off x="3790739" y="3613528"/>
            <a:ext cx="1524000" cy="469608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Fine-tuning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09B09EE-43F6-A30B-AFB0-9EA5CF1DBE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845742"/>
              </p:ext>
            </p:extLst>
          </p:nvPr>
        </p:nvGraphicFramePr>
        <p:xfrm>
          <a:off x="8213924" y="4391562"/>
          <a:ext cx="3716481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6481">
                  <a:extLst>
                    <a:ext uri="{9D8B030D-6E8A-4147-A177-3AD203B41FA5}">
                      <a16:colId xmlns:a16="http://schemas.microsoft.com/office/drawing/2014/main" val="1309572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NLP tasks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97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Text classification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65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Text generation, Translation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93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Question Answering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86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Named Entity Recognition (NLP)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277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Summarization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7867379"/>
                  </a:ext>
                </a:extLst>
              </a:tr>
            </a:tbl>
          </a:graphicData>
        </a:graphic>
      </p:graphicFrame>
      <p:sp>
        <p:nvSpPr>
          <p:cNvPr id="9" name="Cylinder 8">
            <a:extLst>
              <a:ext uri="{FF2B5EF4-FFF2-40B4-BE49-F238E27FC236}">
                <a16:creationId xmlns:a16="http://schemas.microsoft.com/office/drawing/2014/main" id="{E7870630-676B-AAB4-4AC7-D94620598A9E}"/>
              </a:ext>
            </a:extLst>
          </p:cNvPr>
          <p:cNvSpPr/>
          <p:nvPr/>
        </p:nvSpPr>
        <p:spPr>
          <a:xfrm>
            <a:off x="2366937" y="1694148"/>
            <a:ext cx="1213751" cy="1242509"/>
          </a:xfrm>
          <a:prstGeom prst="can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Datasets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18F1E8-FAD6-41B6-5317-141342B23189}"/>
              </a:ext>
            </a:extLst>
          </p:cNvPr>
          <p:cNvSpPr/>
          <p:nvPr/>
        </p:nvSpPr>
        <p:spPr>
          <a:xfrm>
            <a:off x="4867166" y="2040730"/>
            <a:ext cx="2358482" cy="895927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Transformers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CEF5CAC2-40AF-2EE5-16A9-D59DBC90731E}"/>
              </a:ext>
            </a:extLst>
          </p:cNvPr>
          <p:cNvCxnSpPr>
            <a:cxnSpLocks/>
            <a:stCxn id="9" idx="3"/>
            <a:endCxn id="6" idx="0"/>
          </p:cNvCxnSpPr>
          <p:nvPr/>
        </p:nvCxnSpPr>
        <p:spPr>
          <a:xfrm rot="16200000" flipH="1">
            <a:off x="3424841" y="2485629"/>
            <a:ext cx="676871" cy="1578926"/>
          </a:xfrm>
          <a:prstGeom prst="bentConnector3">
            <a:avLst>
              <a:gd name="adj1" fmla="val 50000"/>
            </a:avLst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F3622462-E95B-0B02-2363-AF3955FED1FE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rot="5400000">
            <a:off x="4961138" y="2528258"/>
            <a:ext cx="676871" cy="1493668"/>
          </a:xfrm>
          <a:prstGeom prst="bentConnector3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4051CA-8462-E86A-0424-F65EB1550BAA}"/>
              </a:ext>
            </a:extLst>
          </p:cNvPr>
          <p:cNvCxnSpPr>
            <a:cxnSpLocks/>
            <a:stCxn id="6" idx="2"/>
            <a:endCxn id="37" idx="0"/>
          </p:cNvCxnSpPr>
          <p:nvPr/>
        </p:nvCxnSpPr>
        <p:spPr>
          <a:xfrm>
            <a:off x="4552739" y="4083136"/>
            <a:ext cx="0" cy="308426"/>
          </a:xfrm>
          <a:prstGeom prst="straightConnector1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21C8290D-5EB5-1932-E3A3-914B7A70E047}"/>
              </a:ext>
            </a:extLst>
          </p:cNvPr>
          <p:cNvCxnSpPr>
            <a:cxnSpLocks/>
          </p:cNvCxnSpPr>
          <p:nvPr/>
        </p:nvCxnSpPr>
        <p:spPr>
          <a:xfrm flipV="1">
            <a:off x="6324244" y="5773606"/>
            <a:ext cx="1802806" cy="1"/>
          </a:xfrm>
          <a:prstGeom prst="bentConnector3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lowchart: Decision 36">
            <a:extLst>
              <a:ext uri="{FF2B5EF4-FFF2-40B4-BE49-F238E27FC236}">
                <a16:creationId xmlns:a16="http://schemas.microsoft.com/office/drawing/2014/main" id="{5938AD52-AB32-875C-98AA-98CB816BE392}"/>
              </a:ext>
            </a:extLst>
          </p:cNvPr>
          <p:cNvSpPr/>
          <p:nvPr/>
        </p:nvSpPr>
        <p:spPr>
          <a:xfrm>
            <a:off x="3266555" y="4391562"/>
            <a:ext cx="2572368" cy="640168"/>
          </a:xfrm>
          <a:prstGeom prst="flowChartDecision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Evaluation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F208598-B6F7-7269-F85D-E33E632C1A0B}"/>
              </a:ext>
            </a:extLst>
          </p:cNvPr>
          <p:cNvSpPr/>
          <p:nvPr/>
        </p:nvSpPr>
        <p:spPr>
          <a:xfrm>
            <a:off x="2781235" y="5325643"/>
            <a:ext cx="3543009" cy="895927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CFC00"/>
                </a:solidFill>
              </a:rPr>
              <a:t>Fine-tuned Transformer models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FB31B86-A410-F326-2DE6-FC6DF1A0FEFD}"/>
              </a:ext>
            </a:extLst>
          </p:cNvPr>
          <p:cNvSpPr txBox="1"/>
          <p:nvPr/>
        </p:nvSpPr>
        <p:spPr>
          <a:xfrm>
            <a:off x="1002782" y="2304684"/>
            <a:ext cx="1600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Load and process datasets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82F7E8-6F66-5A1C-945C-23AAF56E35C4}"/>
              </a:ext>
            </a:extLst>
          </p:cNvPr>
          <p:cNvSpPr txBox="1"/>
          <p:nvPr/>
        </p:nvSpPr>
        <p:spPr>
          <a:xfrm>
            <a:off x="7225647" y="2304684"/>
            <a:ext cx="2820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Load pretrained model from Transformer 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Tokenize input texts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CDA376B-BC20-EBF4-A1DB-54D44590B14B}"/>
              </a:ext>
            </a:extLst>
          </p:cNvPr>
          <p:cNvSpPr txBox="1"/>
          <p:nvPr/>
        </p:nvSpPr>
        <p:spPr>
          <a:xfrm>
            <a:off x="5302764" y="3555944"/>
            <a:ext cx="1841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Transformers</a:t>
            </a:r>
            <a:r>
              <a:rPr lang="en-US" sz="1600" dirty="0"/>
              <a:t>:  train &amp; infer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EC3392-85CD-7A63-5F90-4F47F87F019F}"/>
              </a:ext>
            </a:extLst>
          </p:cNvPr>
          <p:cNvSpPr txBox="1"/>
          <p:nvPr/>
        </p:nvSpPr>
        <p:spPr>
          <a:xfrm>
            <a:off x="5726241" y="4333043"/>
            <a:ext cx="16793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Evaluate</a:t>
            </a:r>
            <a:r>
              <a:rPr lang="en-US" sz="1600" dirty="0"/>
              <a:t>: load metrics &amp; evaluate model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97B2999-BB9E-5353-00CB-9A7DFFBADC56}"/>
              </a:ext>
            </a:extLst>
          </p:cNvPr>
          <p:cNvCxnSpPr>
            <a:cxnSpLocks/>
            <a:stCxn id="37" idx="2"/>
            <a:endCxn id="39" idx="0"/>
          </p:cNvCxnSpPr>
          <p:nvPr/>
        </p:nvCxnSpPr>
        <p:spPr>
          <a:xfrm>
            <a:off x="4552739" y="5031730"/>
            <a:ext cx="1" cy="293913"/>
          </a:xfrm>
          <a:prstGeom prst="straightConnector1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EDB38904-632A-B943-0D19-661876F58693}"/>
              </a:ext>
            </a:extLst>
          </p:cNvPr>
          <p:cNvCxnSpPr>
            <a:cxnSpLocks/>
            <a:stCxn id="37" idx="1"/>
            <a:endCxn id="6" idx="1"/>
          </p:cNvCxnSpPr>
          <p:nvPr/>
        </p:nvCxnSpPr>
        <p:spPr>
          <a:xfrm rot="10800000" flipH="1">
            <a:off x="3266555" y="3848332"/>
            <a:ext cx="524184" cy="863314"/>
          </a:xfrm>
          <a:prstGeom prst="bentConnector3">
            <a:avLst>
              <a:gd name="adj1" fmla="val -43611"/>
            </a:avLst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8C0CB5BB-99EC-4E42-D51E-60CF99362643}"/>
              </a:ext>
            </a:extLst>
          </p:cNvPr>
          <p:cNvSpPr txBox="1"/>
          <p:nvPr/>
        </p:nvSpPr>
        <p:spPr>
          <a:xfrm>
            <a:off x="4529832" y="5001602"/>
            <a:ext cx="500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Ok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09DDFAC-B1AB-5979-B2E5-66224B7FEC11}"/>
              </a:ext>
            </a:extLst>
          </p:cNvPr>
          <p:cNvSpPr txBox="1"/>
          <p:nvPr/>
        </p:nvSpPr>
        <p:spPr>
          <a:xfrm>
            <a:off x="2972716" y="4350772"/>
            <a:ext cx="500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No</a:t>
            </a:r>
          </a:p>
        </p:txBody>
      </p:sp>
      <p:pic>
        <p:nvPicPr>
          <p:cNvPr id="8" name="Picture 7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816C7F70-C42B-552B-94ED-EBCAA1735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8853809" y="556861"/>
            <a:ext cx="863343" cy="75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174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58734-92B0-10D9-3861-E337AAA42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obtain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676A1-B621-6291-0B0F-07CC4EC22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 Introduction to Hugging Face </a:t>
            </a:r>
          </a:p>
          <a:p>
            <a:r>
              <a:rPr lang="en-US" b="1" dirty="0"/>
              <a:t> Hugging Face Hubs </a:t>
            </a:r>
          </a:p>
          <a:p>
            <a:pPr lvl="1"/>
            <a:r>
              <a:rPr lang="en-US" b="1" dirty="0"/>
              <a:t> Models</a:t>
            </a:r>
          </a:p>
          <a:p>
            <a:pPr lvl="1"/>
            <a:r>
              <a:rPr lang="en-US" b="1" dirty="0"/>
              <a:t> Datasets </a:t>
            </a:r>
          </a:p>
          <a:p>
            <a:pPr lvl="1"/>
            <a:r>
              <a:rPr lang="en-US" b="1" dirty="0"/>
              <a:t> Spaces</a:t>
            </a:r>
          </a:p>
          <a:p>
            <a:r>
              <a:rPr lang="en-US" b="1" dirty="0"/>
              <a:t> Hugging Face Libraries</a:t>
            </a:r>
          </a:p>
          <a:p>
            <a:pPr lvl="1"/>
            <a:r>
              <a:rPr lang="en-US" b="1" dirty="0"/>
              <a:t> Transformers </a:t>
            </a:r>
          </a:p>
          <a:p>
            <a:pPr lvl="1"/>
            <a:r>
              <a:rPr lang="en-US" b="1" dirty="0"/>
              <a:t> Datasets, </a:t>
            </a:r>
          </a:p>
          <a:p>
            <a:pPr lvl="1"/>
            <a:r>
              <a:rPr lang="en-US" b="1" dirty="0"/>
              <a:t> Evaluate, …</a:t>
            </a:r>
          </a:p>
          <a:p>
            <a:r>
              <a:rPr lang="en-US" b="1" dirty="0"/>
              <a:t>Practical guides with HF</a:t>
            </a:r>
          </a:p>
          <a:p>
            <a:pPr lvl="1"/>
            <a:r>
              <a:rPr lang="en-US" b="1" dirty="0"/>
              <a:t>Fine-tune a pre-trained LM with HF</a:t>
            </a:r>
          </a:p>
          <a:p>
            <a:pPr lvl="1"/>
            <a:r>
              <a:rPr lang="en-US" b="1" dirty="0"/>
              <a:t>HF Notebook guides</a:t>
            </a:r>
          </a:p>
        </p:txBody>
      </p:sp>
    </p:spTree>
    <p:extLst>
      <p:ext uri="{BB962C8B-B14F-4D97-AF65-F5344CB8AC3E}">
        <p14:creationId xmlns:p14="http://schemas.microsoft.com/office/powerpoint/2010/main" val="3074449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D739-A98A-5E41-2FAB-149C6FBDD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Fine-tune a pre-trained LM with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2C2C7E-4208-D65D-BF4E-2E652F717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65" y="1782652"/>
            <a:ext cx="11187870" cy="4970378"/>
          </a:xfrm>
          <a:prstGeom prst="rect">
            <a:avLst/>
          </a:prstGeom>
        </p:spPr>
      </p:pic>
      <p:pic>
        <p:nvPicPr>
          <p:cNvPr id="6" name="Picture 5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405E7DAD-DF2D-C7A4-4849-2E9702AF4A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8853809" y="556861"/>
            <a:ext cx="863343" cy="7574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EDF755-5940-8D08-2BA1-B92A349A4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3034" y="5676884"/>
            <a:ext cx="2390775" cy="4762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5BC098-5868-156E-F37F-F90A85A89C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784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FFB13-E0E5-F522-7F57-BCFF3EE05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 your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7F7C95-2715-7403-1BF7-1451A07C5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497" y="1739694"/>
            <a:ext cx="11571006" cy="5118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43FF99-530D-B633-ABBD-FCCA1C524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178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A7668-0FE3-CC84-0436-FD0028B13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Notebook playground with HF</a:t>
            </a:r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D993C7BF-A9A4-20A6-701D-C2831155CD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8631618" y="621962"/>
            <a:ext cx="863343" cy="7574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EB7538-C809-8D2B-7F0C-6C375F8A8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40113"/>
            <a:ext cx="12192000" cy="347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0219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FE75-C4E3-A2B9-E148-5664E4D6F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End-to-end fine-tuned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154A8-D62C-7919-4339-1BD5A0E59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Our use-case</a:t>
            </a:r>
          </a:p>
          <a:p>
            <a:pPr lvl="1"/>
            <a:r>
              <a:rPr lang="en-US" dirty="0"/>
              <a:t> Task</a:t>
            </a:r>
          </a:p>
          <a:p>
            <a:pPr lvl="2"/>
            <a:r>
              <a:rPr lang="en-US" dirty="0"/>
              <a:t> Spam classification for Email</a:t>
            </a:r>
          </a:p>
          <a:p>
            <a:pPr lvl="1"/>
            <a:r>
              <a:rPr lang="en-US" dirty="0"/>
              <a:t> Dataset</a:t>
            </a:r>
          </a:p>
          <a:p>
            <a:pPr lvl="2"/>
            <a:r>
              <a:rPr lang="en-US" dirty="0"/>
              <a:t> "</a:t>
            </a:r>
            <a:r>
              <a:rPr lang="en-US" b="1" dirty="0" err="1"/>
              <a:t>tanquangduong</a:t>
            </a:r>
            <a:r>
              <a:rPr lang="en-US" b="1" dirty="0"/>
              <a:t>/spam-detection-dataset-splits</a:t>
            </a:r>
            <a:r>
              <a:rPr lang="en-US" dirty="0"/>
              <a:t>"</a:t>
            </a:r>
          </a:p>
          <a:p>
            <a:pPr lvl="1"/>
            <a:r>
              <a:rPr lang="en-US" dirty="0"/>
              <a:t> Pre-trained language model</a:t>
            </a:r>
          </a:p>
          <a:p>
            <a:pPr lvl="2"/>
            <a:r>
              <a:rPr lang="en-US" dirty="0"/>
              <a:t> "</a:t>
            </a:r>
            <a:r>
              <a:rPr lang="en-US" b="1" dirty="0" err="1"/>
              <a:t>distilbert</a:t>
            </a:r>
            <a:r>
              <a:rPr lang="en-US" b="1" dirty="0"/>
              <a:t>-base-uncased</a:t>
            </a:r>
            <a:r>
              <a:rPr lang="en-US" dirty="0"/>
              <a:t>"</a:t>
            </a:r>
          </a:p>
          <a:p>
            <a:pPr lvl="1"/>
            <a:r>
              <a:rPr lang="en-US" dirty="0"/>
              <a:t> Push to hub</a:t>
            </a:r>
          </a:p>
          <a:p>
            <a:pPr lvl="2"/>
            <a:r>
              <a:rPr lang="en-US" dirty="0"/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16418593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25277-0508-B770-D5BD-0219953B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7685A-D99C-C3F9-551E-97CF709D8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 A guide to Hugging Face's ecosystem</a:t>
            </a:r>
          </a:p>
          <a:p>
            <a:pPr lvl="1"/>
            <a:r>
              <a:rPr lang="en-US" dirty="0"/>
              <a:t> Hubs: models, datasets, spaces</a:t>
            </a:r>
          </a:p>
          <a:p>
            <a:pPr lvl="1"/>
            <a:r>
              <a:rPr lang="en-US" dirty="0"/>
              <a:t> Libraries: transformers, datasets, evaluate</a:t>
            </a:r>
          </a:p>
          <a:p>
            <a:pPr lvl="1"/>
            <a:r>
              <a:rPr lang="en-US" dirty="0"/>
              <a:t> How to get the most from Hugging Face's Docs</a:t>
            </a:r>
          </a:p>
          <a:p>
            <a:r>
              <a:rPr lang="en-US" dirty="0"/>
              <a:t> </a:t>
            </a:r>
            <a:r>
              <a:rPr lang="en-US" b="1" dirty="0"/>
              <a:t>Fine-tune a pre-trained language model for specific NLP tasks</a:t>
            </a:r>
          </a:p>
          <a:p>
            <a:pPr lvl="1"/>
            <a:r>
              <a:rPr lang="en-US" dirty="0"/>
              <a:t> Leverage HF's ecosystem</a:t>
            </a:r>
          </a:p>
          <a:p>
            <a:pPr lvl="1"/>
            <a:r>
              <a:rPr lang="en-US" dirty="0"/>
              <a:t> End-to-end fine-tune example</a:t>
            </a:r>
          </a:p>
        </p:txBody>
      </p:sp>
    </p:spTree>
    <p:extLst>
      <p:ext uri="{BB962C8B-B14F-4D97-AF65-F5344CB8AC3E}">
        <p14:creationId xmlns:p14="http://schemas.microsoft.com/office/powerpoint/2010/main" val="308288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D859A-C956-9AC5-B671-1DCED703D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Hugging 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17B56-8321-FE83-3793-26586DBE5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NLP landscape since the arrival of Transformer model</a:t>
            </a:r>
          </a:p>
          <a:p>
            <a:r>
              <a:rPr lang="en-US" dirty="0"/>
              <a:t> Why Hugging Face</a:t>
            </a:r>
          </a:p>
          <a:p>
            <a:r>
              <a:rPr lang="en-US" dirty="0"/>
              <a:t> Hugging Face's ecosystem</a:t>
            </a:r>
          </a:p>
        </p:txBody>
      </p:sp>
    </p:spTree>
    <p:extLst>
      <p:ext uri="{BB962C8B-B14F-4D97-AF65-F5344CB8AC3E}">
        <p14:creationId xmlns:p14="http://schemas.microsoft.com/office/powerpoint/2010/main" val="1766646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9B468-6C17-B3FE-A5EC-856C322E4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since Transformer's arrival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F6834F9-C24F-3DCF-CD5D-5FEE7FFEDA8C}"/>
              </a:ext>
            </a:extLst>
          </p:cNvPr>
          <p:cNvGrpSpPr/>
          <p:nvPr/>
        </p:nvGrpSpPr>
        <p:grpSpPr>
          <a:xfrm>
            <a:off x="121403" y="3340168"/>
            <a:ext cx="2666288" cy="1016950"/>
            <a:chOff x="613696" y="1900236"/>
            <a:chExt cx="2666288" cy="101695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9687B9-8075-1B38-5841-207B580C23BC}"/>
                </a:ext>
              </a:extLst>
            </p:cNvPr>
            <p:cNvSpPr/>
            <p:nvPr/>
          </p:nvSpPr>
          <p:spPr>
            <a:xfrm>
              <a:off x="613696" y="1900236"/>
              <a:ext cx="2666288" cy="101695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0E76E6-5F5C-EE13-CF34-64D843F24A73}"/>
                </a:ext>
              </a:extLst>
            </p:cNvPr>
            <p:cNvSpPr txBox="1"/>
            <p:nvPr/>
          </p:nvSpPr>
          <p:spPr>
            <a:xfrm>
              <a:off x="1223469" y="2039379"/>
              <a:ext cx="1446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Transformer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28424A21-82FA-E248-AC83-5BCD391B91AF}"/>
                </a:ext>
              </a:extLst>
            </p:cNvPr>
            <p:cNvSpPr/>
            <p:nvPr/>
          </p:nvSpPr>
          <p:spPr>
            <a:xfrm>
              <a:off x="703427" y="2408711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C3FE8FF-F922-4114-3F33-E0B517531DE2}"/>
                </a:ext>
              </a:extLst>
            </p:cNvPr>
            <p:cNvSpPr/>
            <p:nvPr/>
          </p:nvSpPr>
          <p:spPr>
            <a:xfrm>
              <a:off x="1976751" y="2401545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7C2C604-0154-A75D-D6CF-9A14A91721E4}"/>
              </a:ext>
            </a:extLst>
          </p:cNvPr>
          <p:cNvSpPr txBox="1"/>
          <p:nvPr/>
        </p:nvSpPr>
        <p:spPr>
          <a:xfrm>
            <a:off x="3707543" y="5949834"/>
            <a:ext cx="327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Transformer-based models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E0913B-AC72-161E-A24A-B13D58A07025}"/>
              </a:ext>
            </a:extLst>
          </p:cNvPr>
          <p:cNvSpPr txBox="1"/>
          <p:nvPr/>
        </p:nvSpPr>
        <p:spPr>
          <a:xfrm>
            <a:off x="5344507" y="1948438"/>
            <a:ext cx="2118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BERT, </a:t>
            </a:r>
            <a:r>
              <a:rPr lang="en-US" dirty="0" err="1"/>
              <a:t>DistilBERT</a:t>
            </a:r>
            <a:r>
              <a:rPr lang="en-US" dirty="0"/>
              <a:t>, </a:t>
            </a:r>
            <a:r>
              <a:rPr lang="en-US" dirty="0" err="1"/>
              <a:t>RoBERTa</a:t>
            </a:r>
            <a:r>
              <a:rPr lang="en-US" dirty="0"/>
              <a:t>, ELECTRA, 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9E93EE-AEC4-D51E-89F7-03899803E4B4}"/>
              </a:ext>
            </a:extLst>
          </p:cNvPr>
          <p:cNvSpPr txBox="1"/>
          <p:nvPr/>
        </p:nvSpPr>
        <p:spPr>
          <a:xfrm>
            <a:off x="5364625" y="4825519"/>
            <a:ext cx="1511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T5, BART,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7AD787-2A23-80A1-D1B7-4F0B2E1F1A7F}"/>
              </a:ext>
            </a:extLst>
          </p:cNvPr>
          <p:cNvSpPr txBox="1"/>
          <p:nvPr/>
        </p:nvSpPr>
        <p:spPr>
          <a:xfrm>
            <a:off x="5369434" y="3382976"/>
            <a:ext cx="1767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GPTs, Llama 2, Mistral, …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6B55BB0-7380-00FB-E441-0B9C153AD5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285753"/>
              </p:ext>
            </p:extLst>
          </p:nvPr>
        </p:nvGraphicFramePr>
        <p:xfrm>
          <a:off x="8354116" y="2368577"/>
          <a:ext cx="3716481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6481">
                  <a:extLst>
                    <a:ext uri="{9D8B030D-6E8A-4147-A177-3AD203B41FA5}">
                      <a16:colId xmlns:a16="http://schemas.microsoft.com/office/drawing/2014/main" val="1309572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NLP tasks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97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Text classification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65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Text generation, Translation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93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Question Answering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86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Named Entity Recognition (NLP)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277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Summarization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7867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538755"/>
                  </a:ext>
                </a:extLst>
              </a:tr>
            </a:tbl>
          </a:graphicData>
        </a:graphic>
      </p:graphicFrame>
      <p:grpSp>
        <p:nvGrpSpPr>
          <p:cNvPr id="33" name="Group 32">
            <a:extLst>
              <a:ext uri="{FF2B5EF4-FFF2-40B4-BE49-F238E27FC236}">
                <a16:creationId xmlns:a16="http://schemas.microsoft.com/office/drawing/2014/main" id="{C33DA28D-05BE-3A46-CCC1-BE3B3D2695B4}"/>
              </a:ext>
            </a:extLst>
          </p:cNvPr>
          <p:cNvGrpSpPr/>
          <p:nvPr/>
        </p:nvGrpSpPr>
        <p:grpSpPr>
          <a:xfrm>
            <a:off x="3524608" y="2029867"/>
            <a:ext cx="1840017" cy="841901"/>
            <a:chOff x="1469877" y="3098914"/>
            <a:chExt cx="1840017" cy="8419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8A7285-8CED-0269-8A97-89F760812322}"/>
                </a:ext>
              </a:extLst>
            </p:cNvPr>
            <p:cNvSpPr/>
            <p:nvPr/>
          </p:nvSpPr>
          <p:spPr>
            <a:xfrm>
              <a:off x="1469877" y="3098914"/>
              <a:ext cx="1840017" cy="841901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8F6BD0E-3290-8CFA-C1BC-EB8E07A49EF6}"/>
                </a:ext>
              </a:extLst>
            </p:cNvPr>
            <p:cNvSpPr/>
            <p:nvPr/>
          </p:nvSpPr>
          <p:spPr>
            <a:xfrm>
              <a:off x="1763105" y="3295240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35DA7A-FBD5-880C-BDC0-D8F3089D644C}"/>
              </a:ext>
            </a:extLst>
          </p:cNvPr>
          <p:cNvGrpSpPr/>
          <p:nvPr/>
        </p:nvGrpSpPr>
        <p:grpSpPr>
          <a:xfrm>
            <a:off x="3524608" y="3427693"/>
            <a:ext cx="1840017" cy="841901"/>
            <a:chOff x="1469877" y="4136823"/>
            <a:chExt cx="1840017" cy="84190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CD56C99-76BB-B0C2-A917-DF0FA377E09D}"/>
                </a:ext>
              </a:extLst>
            </p:cNvPr>
            <p:cNvSpPr/>
            <p:nvPr/>
          </p:nvSpPr>
          <p:spPr>
            <a:xfrm>
              <a:off x="1469877" y="4136823"/>
              <a:ext cx="1840017" cy="841901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71EEDD5-D268-4E5D-81AE-80442611F530}"/>
                </a:ext>
              </a:extLst>
            </p:cNvPr>
            <p:cNvSpPr/>
            <p:nvPr/>
          </p:nvSpPr>
          <p:spPr>
            <a:xfrm>
              <a:off x="1763104" y="4325343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3E21B7D-5563-F703-1CAB-90383E4652C9}"/>
              </a:ext>
            </a:extLst>
          </p:cNvPr>
          <p:cNvGrpSpPr/>
          <p:nvPr/>
        </p:nvGrpSpPr>
        <p:grpSpPr>
          <a:xfrm>
            <a:off x="3524608" y="4831159"/>
            <a:ext cx="1840017" cy="1016950"/>
            <a:chOff x="1469877" y="5167244"/>
            <a:chExt cx="1840017" cy="101695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1631195-5E31-CBAE-D496-B491FD364FD8}"/>
                </a:ext>
              </a:extLst>
            </p:cNvPr>
            <p:cNvSpPr/>
            <p:nvPr/>
          </p:nvSpPr>
          <p:spPr>
            <a:xfrm>
              <a:off x="1469877" y="5167244"/>
              <a:ext cx="1840017" cy="101695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8A9A93D5-5568-298D-E2A1-D79C6CA16B94}"/>
                </a:ext>
              </a:extLst>
            </p:cNvPr>
            <p:cNvSpPr/>
            <p:nvPr/>
          </p:nvSpPr>
          <p:spPr>
            <a:xfrm>
              <a:off x="1513674" y="5211013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7430ED43-D26D-B36C-2E51-BBCD3AAB9232}"/>
                </a:ext>
              </a:extLst>
            </p:cNvPr>
            <p:cNvSpPr/>
            <p:nvPr/>
          </p:nvSpPr>
          <p:spPr>
            <a:xfrm>
              <a:off x="2027045" y="5697603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25B5756E-89D9-6560-D897-B4CFC76C1F57}"/>
              </a:ext>
            </a:extLst>
          </p:cNvPr>
          <p:cNvCxnSpPr>
            <a:stCxn id="5" idx="3"/>
            <a:endCxn id="12" idx="1"/>
          </p:cNvCxnSpPr>
          <p:nvPr/>
        </p:nvCxnSpPr>
        <p:spPr>
          <a:xfrm flipV="1">
            <a:off x="2787691" y="2450818"/>
            <a:ext cx="736917" cy="139782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B8011E97-B37A-C2F0-1325-58C27530A0A1}"/>
              </a:ext>
            </a:extLst>
          </p:cNvPr>
          <p:cNvCxnSpPr>
            <a:stCxn id="5" idx="3"/>
            <a:endCxn id="13" idx="1"/>
          </p:cNvCxnSpPr>
          <p:nvPr/>
        </p:nvCxnSpPr>
        <p:spPr>
          <a:xfrm>
            <a:off x="2787691" y="3848643"/>
            <a:ext cx="736917" cy="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FB7761DE-D67F-093C-1B2F-9F796F2AF4E7}"/>
              </a:ext>
            </a:extLst>
          </p:cNvPr>
          <p:cNvCxnSpPr>
            <a:stCxn id="5" idx="3"/>
            <a:endCxn id="22" idx="1"/>
          </p:cNvCxnSpPr>
          <p:nvPr/>
        </p:nvCxnSpPr>
        <p:spPr>
          <a:xfrm>
            <a:off x="2787691" y="3848643"/>
            <a:ext cx="736917" cy="149099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6D71684-3823-50EE-C2F0-65CC949C6DF1}"/>
              </a:ext>
            </a:extLst>
          </p:cNvPr>
          <p:cNvCxnSpPr>
            <a:cxnSpLocks/>
          </p:cNvCxnSpPr>
          <p:nvPr/>
        </p:nvCxnSpPr>
        <p:spPr>
          <a:xfrm>
            <a:off x="6875951" y="2450817"/>
            <a:ext cx="1105821" cy="7892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340C290-ABD4-4788-6893-6E48C16864A4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137280" y="3706142"/>
            <a:ext cx="84449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3030173-3C55-89DE-097F-83AD81C16CC9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6875951" y="4172261"/>
            <a:ext cx="1105821" cy="8379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0113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72F2-BA54-8BB8-89F3-9E0399E4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Hugging Face      ?</a:t>
            </a:r>
          </a:p>
        </p:txBody>
      </p:sp>
      <p:pic>
        <p:nvPicPr>
          <p:cNvPr id="49" name="Picture 4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4D575B19-6656-E1C5-248C-2C7B25D99D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778458" y="637405"/>
            <a:ext cx="830807" cy="728917"/>
          </a:xfrm>
          <a:prstGeom prst="rect">
            <a:avLst/>
          </a:prstGeom>
        </p:spPr>
      </p:pic>
      <p:sp>
        <p:nvSpPr>
          <p:cNvPr id="50" name="Ellipse 7">
            <a:extLst>
              <a:ext uri="{FF2B5EF4-FFF2-40B4-BE49-F238E27FC236}">
                <a16:creationId xmlns:a16="http://schemas.microsoft.com/office/drawing/2014/main" id="{C3FD03E7-B646-7041-506E-A93263EAFBCA}"/>
              </a:ext>
            </a:extLst>
          </p:cNvPr>
          <p:cNvSpPr/>
          <p:nvPr/>
        </p:nvSpPr>
        <p:spPr>
          <a:xfrm>
            <a:off x="5902102" y="4263214"/>
            <a:ext cx="387795" cy="387795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rgbClr val="ECFC00"/>
              </a:solidFill>
            </a:endParaRPr>
          </a:p>
        </p:txBody>
      </p:sp>
      <p:grpSp>
        <p:nvGrpSpPr>
          <p:cNvPr id="51" name="Groupe 8">
            <a:extLst>
              <a:ext uri="{FF2B5EF4-FFF2-40B4-BE49-F238E27FC236}">
                <a16:creationId xmlns:a16="http://schemas.microsoft.com/office/drawing/2014/main" id="{9C20B7FF-C28B-25A1-DB5D-83C2888CB794}"/>
              </a:ext>
            </a:extLst>
          </p:cNvPr>
          <p:cNvGrpSpPr>
            <a:grpSpLocks noChangeAspect="1"/>
          </p:cNvGrpSpPr>
          <p:nvPr/>
        </p:nvGrpSpPr>
        <p:grpSpPr>
          <a:xfrm>
            <a:off x="6030580" y="4343397"/>
            <a:ext cx="163282" cy="227428"/>
            <a:chOff x="4235116" y="3004457"/>
            <a:chExt cx="385010" cy="536264"/>
          </a:xfrm>
          <a:solidFill>
            <a:srgbClr val="002060"/>
          </a:solidFill>
        </p:grpSpPr>
        <p:cxnSp>
          <p:nvCxnSpPr>
            <p:cNvPr id="52" name="Connecteur droit 9">
              <a:extLst>
                <a:ext uri="{FF2B5EF4-FFF2-40B4-BE49-F238E27FC236}">
                  <a16:creationId xmlns:a16="http://schemas.microsoft.com/office/drawing/2014/main" id="{223BD45E-FF88-38E4-AEF3-FCA1CC0B8D6B}"/>
                </a:ext>
              </a:extLst>
            </p:cNvPr>
            <p:cNvCxnSpPr/>
            <p:nvPr/>
          </p:nvCxnSpPr>
          <p:spPr>
            <a:xfrm>
              <a:off x="4235116" y="3004457"/>
              <a:ext cx="385010" cy="268132"/>
            </a:xfrm>
            <a:prstGeom prst="line">
              <a:avLst/>
            </a:prstGeom>
            <a:grpFill/>
            <a:ln w="28575">
              <a:solidFill>
                <a:srgbClr val="ECF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10">
              <a:extLst>
                <a:ext uri="{FF2B5EF4-FFF2-40B4-BE49-F238E27FC236}">
                  <a16:creationId xmlns:a16="http://schemas.microsoft.com/office/drawing/2014/main" id="{ACF37D68-5E52-A1EE-E75A-33D218678211}"/>
                </a:ext>
              </a:extLst>
            </p:cNvPr>
            <p:cNvCxnSpPr/>
            <p:nvPr/>
          </p:nvCxnSpPr>
          <p:spPr>
            <a:xfrm flipV="1">
              <a:off x="4235116" y="3272589"/>
              <a:ext cx="385010" cy="268132"/>
            </a:xfrm>
            <a:prstGeom prst="line">
              <a:avLst/>
            </a:prstGeom>
            <a:grpFill/>
            <a:ln w="28575">
              <a:solidFill>
                <a:srgbClr val="ECF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ZoneTexte 11">
            <a:extLst>
              <a:ext uri="{FF2B5EF4-FFF2-40B4-BE49-F238E27FC236}">
                <a16:creationId xmlns:a16="http://schemas.microsoft.com/office/drawing/2014/main" id="{F9D273C0-2684-C75F-5E42-4E8F3BC891AB}"/>
              </a:ext>
            </a:extLst>
          </p:cNvPr>
          <p:cNvSpPr txBox="1"/>
          <p:nvPr/>
        </p:nvSpPr>
        <p:spPr>
          <a:xfrm>
            <a:off x="1675359" y="4272445"/>
            <a:ext cx="3045257" cy="369332"/>
          </a:xfrm>
          <a:prstGeom prst="rect">
            <a:avLst/>
          </a:prstGeom>
          <a:solidFill>
            <a:srgbClr val="00206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NLP </a:t>
            </a:r>
            <a:r>
              <a:rPr lang="en-US" b="1" dirty="0">
                <a:solidFill>
                  <a:srgbClr val="ECFC00"/>
                </a:solidFill>
              </a:rPr>
              <a:t>before</a:t>
            </a:r>
            <a:r>
              <a:rPr lang="en-US" b="1" dirty="0">
                <a:solidFill>
                  <a:schemeClr val="bg1"/>
                </a:solidFill>
              </a:rPr>
              <a:t> Hugging Face</a:t>
            </a:r>
          </a:p>
        </p:txBody>
      </p:sp>
      <p:sp>
        <p:nvSpPr>
          <p:cNvPr id="55" name="TextBox 7 - 1">
            <a:extLst>
              <a:ext uri="{FF2B5EF4-FFF2-40B4-BE49-F238E27FC236}">
                <a16:creationId xmlns:a16="http://schemas.microsoft.com/office/drawing/2014/main" id="{5BD2996B-9E5E-5BF7-6C55-E8CADB3D6C1E}"/>
              </a:ext>
            </a:extLst>
          </p:cNvPr>
          <p:cNvSpPr txBox="1"/>
          <p:nvPr/>
        </p:nvSpPr>
        <p:spPr>
          <a:xfrm>
            <a:off x="945924" y="4812407"/>
            <a:ext cx="450410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Non standardized code 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Requiring days of engineering to adapt to a new use cases</a:t>
            </a:r>
          </a:p>
        </p:txBody>
      </p:sp>
      <p:sp>
        <p:nvSpPr>
          <p:cNvPr id="56" name="ZoneTexte 12">
            <a:extLst>
              <a:ext uri="{FF2B5EF4-FFF2-40B4-BE49-F238E27FC236}">
                <a16:creationId xmlns:a16="http://schemas.microsoft.com/office/drawing/2014/main" id="{668B3443-548A-8F3D-7C9F-2585EB8A284A}"/>
              </a:ext>
            </a:extLst>
          </p:cNvPr>
          <p:cNvSpPr txBox="1"/>
          <p:nvPr/>
        </p:nvSpPr>
        <p:spPr>
          <a:xfrm>
            <a:off x="7594349" y="4272445"/>
            <a:ext cx="2799357" cy="369332"/>
          </a:xfrm>
          <a:prstGeom prst="rect">
            <a:avLst/>
          </a:prstGeom>
          <a:solidFill>
            <a:srgbClr val="00206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NLP </a:t>
            </a:r>
            <a:r>
              <a:rPr lang="en-US" b="1" dirty="0">
                <a:solidFill>
                  <a:srgbClr val="ECFC00"/>
                </a:solidFill>
              </a:rPr>
              <a:t>with</a:t>
            </a:r>
            <a:r>
              <a:rPr lang="en-US" b="1" dirty="0">
                <a:solidFill>
                  <a:schemeClr val="bg1"/>
                </a:solidFill>
              </a:rPr>
              <a:t> Hugging Face</a:t>
            </a:r>
          </a:p>
        </p:txBody>
      </p:sp>
      <p:sp>
        <p:nvSpPr>
          <p:cNvPr id="57" name="TextBox 7">
            <a:extLst>
              <a:ext uri="{FF2B5EF4-FFF2-40B4-BE49-F238E27FC236}">
                <a16:creationId xmlns:a16="http://schemas.microsoft.com/office/drawing/2014/main" id="{9C6F6926-524F-6650-B03D-9BC161B3BE65}"/>
              </a:ext>
            </a:extLst>
          </p:cNvPr>
          <p:cNvSpPr txBox="1"/>
          <p:nvPr/>
        </p:nvSpPr>
        <p:spPr>
          <a:xfrm>
            <a:off x="6741972" y="4689298"/>
            <a:ext cx="4504104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Standardized interface to a wide range of transformer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Code and tools to easily adapt the models to new use cases</a:t>
            </a:r>
          </a:p>
        </p:txBody>
      </p:sp>
      <p:pic>
        <p:nvPicPr>
          <p:cNvPr id="58" name="Picture 57" descr="A person sitting in a nice room with many computer screens&#10;&#10;Description automatically generated">
            <a:extLst>
              <a:ext uri="{FF2B5EF4-FFF2-40B4-BE49-F238E27FC236}">
                <a16:creationId xmlns:a16="http://schemas.microsoft.com/office/drawing/2014/main" id="{F5C6851F-9954-9E5E-6570-00F8F798C7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093" y="1899975"/>
            <a:ext cx="2329788" cy="2329788"/>
          </a:xfrm>
          <a:prstGeom prst="rect">
            <a:avLst/>
          </a:prstGeom>
        </p:spPr>
      </p:pic>
      <p:pic>
        <p:nvPicPr>
          <p:cNvPr id="59" name="Picture 58" descr="A person sitting at a desk with computers&#10;&#10;Description automatically generated">
            <a:extLst>
              <a:ext uri="{FF2B5EF4-FFF2-40B4-BE49-F238E27FC236}">
                <a16:creationId xmlns:a16="http://schemas.microsoft.com/office/drawing/2014/main" id="{D43BA715-2741-4C3C-05C6-08178763F9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633" y="2020975"/>
            <a:ext cx="2208788" cy="220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457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72F2-BA54-8BB8-89F3-9E0399E4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Face's ecosystem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A867493-673F-760A-26D6-6E1BAD04289D}"/>
              </a:ext>
            </a:extLst>
          </p:cNvPr>
          <p:cNvSpPr/>
          <p:nvPr/>
        </p:nvSpPr>
        <p:spPr>
          <a:xfrm>
            <a:off x="615298" y="3144418"/>
            <a:ext cx="5588949" cy="255401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55786-A5AA-CAF4-96F5-A9C7C1BED8DA}"/>
              </a:ext>
            </a:extLst>
          </p:cNvPr>
          <p:cNvSpPr txBox="1"/>
          <p:nvPr/>
        </p:nvSpPr>
        <p:spPr>
          <a:xfrm>
            <a:off x="438634" y="3212659"/>
            <a:ext cx="6053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effectLst/>
              </a:rPr>
              <a:t>Libraries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A6C2D28-0924-53CA-34F9-9346E2FF740D}"/>
              </a:ext>
            </a:extLst>
          </p:cNvPr>
          <p:cNvSpPr/>
          <p:nvPr/>
        </p:nvSpPr>
        <p:spPr>
          <a:xfrm>
            <a:off x="851936" y="4793181"/>
            <a:ext cx="1472109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Tokenizers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8A3EE9E-46E5-CBC0-5196-6F9809ACA44C}"/>
              </a:ext>
            </a:extLst>
          </p:cNvPr>
          <p:cNvSpPr/>
          <p:nvPr/>
        </p:nvSpPr>
        <p:spPr>
          <a:xfrm>
            <a:off x="2766142" y="4793180"/>
            <a:ext cx="1575486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Accelerate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9D71309-4537-4A14-F0AE-8118D8051059}"/>
              </a:ext>
            </a:extLst>
          </p:cNvPr>
          <p:cNvSpPr/>
          <p:nvPr/>
        </p:nvSpPr>
        <p:spPr>
          <a:xfrm>
            <a:off x="851936" y="3919601"/>
            <a:ext cx="1714251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Transformers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FDED363-B864-F16E-70DB-E6436D2BC413}"/>
              </a:ext>
            </a:extLst>
          </p:cNvPr>
          <p:cNvSpPr/>
          <p:nvPr/>
        </p:nvSpPr>
        <p:spPr>
          <a:xfrm>
            <a:off x="2766142" y="391960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Datasets</a:t>
            </a:r>
          </a:p>
        </p:txBody>
      </p:sp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CBD2D543-1AE3-2B5D-D748-157DE3E82FC0}"/>
              </a:ext>
            </a:extLst>
          </p:cNvPr>
          <p:cNvSpPr/>
          <p:nvPr/>
        </p:nvSpPr>
        <p:spPr>
          <a:xfrm rot="16200000">
            <a:off x="6604568" y="4342364"/>
            <a:ext cx="168165" cy="262759"/>
          </a:xfrm>
          <a:prstGeom prst="up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B53F1C1-0426-465F-0556-27493089A102}"/>
              </a:ext>
            </a:extLst>
          </p:cNvPr>
          <p:cNvSpPr/>
          <p:nvPr/>
        </p:nvSpPr>
        <p:spPr>
          <a:xfrm>
            <a:off x="7173055" y="3143875"/>
            <a:ext cx="4408248" cy="255401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060D50-AAFC-B66A-98F1-57200CDD80A3}"/>
              </a:ext>
            </a:extLst>
          </p:cNvPr>
          <p:cNvSpPr txBox="1"/>
          <p:nvPr/>
        </p:nvSpPr>
        <p:spPr>
          <a:xfrm>
            <a:off x="7241424" y="3259813"/>
            <a:ext cx="4201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effectLst/>
              </a:rPr>
              <a:t>Hub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72D0394-B809-6016-A6A0-93A25F38587D}"/>
              </a:ext>
            </a:extLst>
          </p:cNvPr>
          <p:cNvSpPr/>
          <p:nvPr/>
        </p:nvSpPr>
        <p:spPr>
          <a:xfrm>
            <a:off x="7634090" y="398568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Models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(&gt;600K)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C005ADA-B74C-C792-89C2-6303D926D991}"/>
              </a:ext>
            </a:extLst>
          </p:cNvPr>
          <p:cNvSpPr/>
          <p:nvPr/>
        </p:nvSpPr>
        <p:spPr>
          <a:xfrm>
            <a:off x="9890664" y="3985680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Datasets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(&gt;150K)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A63FC64-24C0-E50F-51C5-A377DC8B8A60}"/>
              </a:ext>
            </a:extLst>
          </p:cNvPr>
          <p:cNvSpPr/>
          <p:nvPr/>
        </p:nvSpPr>
        <p:spPr>
          <a:xfrm>
            <a:off x="8106443" y="4832990"/>
            <a:ext cx="2536282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Spaces</a:t>
            </a:r>
            <a:r>
              <a:rPr lang="en-US" b="1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(&gt;50K app demos)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EF194F54-AF23-B113-C25D-A34B5096E667}"/>
              </a:ext>
            </a:extLst>
          </p:cNvPr>
          <p:cNvSpPr/>
          <p:nvPr/>
        </p:nvSpPr>
        <p:spPr>
          <a:xfrm>
            <a:off x="4589618" y="391960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049D21D-329B-B810-335B-7114A4A9A6B7}"/>
              </a:ext>
            </a:extLst>
          </p:cNvPr>
          <p:cNvSpPr txBox="1"/>
          <p:nvPr/>
        </p:nvSpPr>
        <p:spPr>
          <a:xfrm>
            <a:off x="6413094" y="460851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API</a:t>
            </a:r>
          </a:p>
        </p:txBody>
      </p:sp>
      <p:pic>
        <p:nvPicPr>
          <p:cNvPr id="41" name="Picture 8" descr="pypi · GitHub Topics · GitHub">
            <a:extLst>
              <a:ext uri="{FF2B5EF4-FFF2-40B4-BE49-F238E27FC236}">
                <a16:creationId xmlns:a16="http://schemas.microsoft.com/office/drawing/2014/main" id="{FF14AD62-653E-26E0-3A81-148C4BF241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1773206" y="3186715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766DD603-AB77-07FF-C94B-926C7A1FF4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4341628" y="3231033"/>
            <a:ext cx="699319" cy="613555"/>
          </a:xfrm>
          <a:prstGeom prst="rect">
            <a:avLst/>
          </a:prstGeom>
        </p:spPr>
      </p:pic>
      <p:pic>
        <p:nvPicPr>
          <p:cNvPr id="43" name="Picture 4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0C2596B6-7746-1EE3-B154-C0C2D3CBFE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9869262" y="3212659"/>
            <a:ext cx="699319" cy="613555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19FE95F-BC33-7F5F-83F1-127947F78BE7}"/>
              </a:ext>
            </a:extLst>
          </p:cNvPr>
          <p:cNvSpPr txBox="1"/>
          <p:nvPr/>
        </p:nvSpPr>
        <p:spPr>
          <a:xfrm>
            <a:off x="2488203" y="1775475"/>
            <a:ext cx="7215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T</a:t>
            </a:r>
            <a:r>
              <a:rPr lang="en-US" b="1" i="0" dirty="0">
                <a:solidFill>
                  <a:srgbClr val="002060"/>
                </a:solidFill>
                <a:effectLst/>
              </a:rPr>
              <a:t>he collaboration platform for the machine learning community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CA765A0-CA4D-DE81-9E79-3DE5EE7C43A1}"/>
              </a:ext>
            </a:extLst>
          </p:cNvPr>
          <p:cNvSpPr txBox="1"/>
          <p:nvPr/>
        </p:nvSpPr>
        <p:spPr>
          <a:xfrm>
            <a:off x="3816066" y="2137328"/>
            <a:ext cx="4559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>
                <a:solidFill>
                  <a:srgbClr val="00206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</a:t>
            </a:r>
            <a:endParaRPr lang="en-US" sz="3200" i="1" dirty="0">
              <a:solidFill>
                <a:srgbClr val="002060"/>
              </a:solidFill>
            </a:endParaRPr>
          </a:p>
        </p:txBody>
      </p:sp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F831757-AAF7-90CB-3AAB-6261848664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555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AC01D-BEF7-3B15-A8A0-D6914D31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C301C-516F-FBEC-2FFD-AC4B4279D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Models</a:t>
            </a:r>
          </a:p>
          <a:p>
            <a:pPr lvl="1"/>
            <a:r>
              <a:rPr lang="en-US" dirty="0"/>
              <a:t> Where you can download/upload an open-source model</a:t>
            </a:r>
          </a:p>
          <a:p>
            <a:r>
              <a:rPr lang="en-US" dirty="0"/>
              <a:t> Datasets</a:t>
            </a:r>
          </a:p>
          <a:p>
            <a:pPr lvl="1"/>
            <a:r>
              <a:rPr lang="en-US" dirty="0"/>
              <a:t> Where you can download/upload an open-source dataset</a:t>
            </a:r>
          </a:p>
          <a:p>
            <a:r>
              <a:rPr lang="en-US" dirty="0"/>
              <a:t> Spaces</a:t>
            </a:r>
          </a:p>
          <a:p>
            <a:pPr lvl="1"/>
            <a:r>
              <a:rPr lang="en-US" dirty="0"/>
              <a:t> Where you can inspire applications built upon open-source models and datasets under a light web-application interface with </a:t>
            </a:r>
            <a:r>
              <a:rPr lang="en-US" dirty="0" err="1"/>
              <a:t>Streamlit</a:t>
            </a:r>
            <a:r>
              <a:rPr lang="en-US" dirty="0"/>
              <a:t> or </a:t>
            </a:r>
            <a:r>
              <a:rPr lang="en-US" dirty="0" err="1"/>
              <a:t>Gradio</a:t>
            </a:r>
            <a:endParaRPr lang="en-US" dirty="0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72F48F14-7B9F-4580-0A99-6E28BC8D0E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722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Models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C4412E-DB05-A399-74AD-B3BD6AE65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430" y="1495500"/>
            <a:ext cx="9621139" cy="5362500"/>
          </a:xfrm>
          <a:prstGeom prst="rect">
            <a:avLst/>
          </a:prstGeom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E530D6F-BC13-16D2-FCA2-66D10D32F8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628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Datasets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2B4366-302D-49C7-09FE-3F010EC6A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171" y="1459167"/>
            <a:ext cx="9749658" cy="5398833"/>
          </a:xfrm>
          <a:prstGeom prst="rect">
            <a:avLst/>
          </a:prstGeom>
        </p:spPr>
      </p:pic>
      <p:pic>
        <p:nvPicPr>
          <p:cNvPr id="8" name="Picture 7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80CBB991-EC5B-A41F-CA0F-40DF17606D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513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venir fon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-qd-blue-simple" id="{A4FAF9F9-AE7C-46FD-B4D5-0E27E5E1F42F}" vid="{A861747D-0E20-4E7B-BBCA-2D7C86E298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template-qd-blue-simple</Template>
  <TotalTime>21067</TotalTime>
  <Words>994</Words>
  <Application>Microsoft Office PowerPoint</Application>
  <PresentationFormat>Widescreen</PresentationFormat>
  <Paragraphs>186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Avenir Next LT Pro</vt:lpstr>
      <vt:lpstr>Avenir Next LT Pro Light</vt:lpstr>
      <vt:lpstr>Calibri</vt:lpstr>
      <vt:lpstr>Consolas</vt:lpstr>
      <vt:lpstr>Wingdings</vt:lpstr>
      <vt:lpstr>Office Theme</vt:lpstr>
      <vt:lpstr>Part III – NLP with Hugging Face's ecosystem </vt:lpstr>
      <vt:lpstr>What we will obtain</vt:lpstr>
      <vt:lpstr>Introduction to Hugging Face</vt:lpstr>
      <vt:lpstr>NLP since Transformer's arrival</vt:lpstr>
      <vt:lpstr>Why Hugging Face      ?</vt:lpstr>
      <vt:lpstr>Hugging Face's ecosystem</vt:lpstr>
      <vt:lpstr>Hugging Face Hubs</vt:lpstr>
      <vt:lpstr>Hugging Face Hubs | Models</vt:lpstr>
      <vt:lpstr>Hugging Face Hubs | Datasets</vt:lpstr>
      <vt:lpstr>Hugging Face Hubs | Spaces</vt:lpstr>
      <vt:lpstr>Hugging Face libraries</vt:lpstr>
      <vt:lpstr>Hugging Face Docs</vt:lpstr>
      <vt:lpstr>Transformers</vt:lpstr>
      <vt:lpstr>Transformers</vt:lpstr>
      <vt:lpstr>Datasets</vt:lpstr>
      <vt:lpstr>Datasets</vt:lpstr>
      <vt:lpstr>Evaluate</vt:lpstr>
      <vt:lpstr>Evaluate</vt:lpstr>
      <vt:lpstr>Fine-tune a pre-trained LM with </vt:lpstr>
      <vt:lpstr>Fine-tune a pre-trained LM with </vt:lpstr>
      <vt:lpstr>Share your model</vt:lpstr>
      <vt:lpstr>Notebook playground with HF</vt:lpstr>
      <vt:lpstr>End-to-end fine-tuned example</vt:lpstr>
      <vt:lpstr>In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Transformer with  Python &amp; PyTorch   </dc:title>
  <dc:creator>Tan Nguyen Duong</dc:creator>
  <cp:lastModifiedBy>Quang DUONG</cp:lastModifiedBy>
  <cp:revision>112</cp:revision>
  <dcterms:created xsi:type="dcterms:W3CDTF">2024-02-20T20:54:33Z</dcterms:created>
  <dcterms:modified xsi:type="dcterms:W3CDTF">2024-06-23T21:27:45Z</dcterms:modified>
</cp:coreProperties>
</file>

<file path=docProps/thumbnail.jpeg>
</file>